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1" r:id="rId18"/>
    <p:sldId id="287" r:id="rId19"/>
    <p:sldId id="288" r:id="rId20"/>
    <p:sldId id="259" r:id="rId21"/>
    <p:sldId id="285" r:id="rId22"/>
    <p:sldId id="271" r:id="rId23"/>
    <p:sldId id="260" r:id="rId24"/>
    <p:sldId id="276" r:id="rId25"/>
    <p:sldId id="261" r:id="rId26"/>
    <p:sldId id="284" r:id="rId27"/>
    <p:sldId id="275" r:id="rId28"/>
    <p:sldId id="262" r:id="rId29"/>
    <p:sldId id="273" r:id="rId30"/>
    <p:sldId id="272" r:id="rId31"/>
    <p:sldId id="274" r:id="rId32"/>
    <p:sldId id="263" r:id="rId33"/>
    <p:sldId id="282" r:id="rId34"/>
    <p:sldId id="295" r:id="rId35"/>
    <p:sldId id="265"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9" autoAdjust="0"/>
    <p:restoredTop sz="96327"/>
  </p:normalViewPr>
  <p:slideViewPr>
    <p:cSldViewPr snapToGrid="0" snapToObjects="1">
      <p:cViewPr varScale="1">
        <p:scale>
          <a:sx n="146" d="100"/>
          <a:sy n="146" d="100"/>
        </p:scale>
        <p:origin x="1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Data Engineer at </a:t>
          </a:r>
          <a:r>
            <a:rPr lang="en-US" dirty="0" err="1"/>
            <a:t>phData</a:t>
          </a:r>
          <a:endParaRPr lang="en-US" dirty="0"/>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a:t>VADER tells a positivity and negativity score but also tells how positive or negative a sentiment is.</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B40E4E-3F92-4538-B9BF-BE8346024955}">
      <dgm:prSet/>
      <dgm:spPr/>
      <dgm:t>
        <a:bodyPr/>
        <a:lstStyle/>
        <a:p>
          <a:r>
            <a:rPr lang="en-US"/>
            <a:t>Categorize positive, negative, or neutral sentiments as distinct sets dependent upon training set’s “selected_text” column and associated dataset.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Data Engineer at </a:t>
          </a:r>
          <a:r>
            <a:rPr lang="en-US" sz="3500" kern="1200" dirty="0" err="1"/>
            <a:t>phData</a:t>
          </a:r>
          <a:endParaRPr lang="en-US" sz="3500" kern="1200" dirty="0"/>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VADER tells a positivity and negativity score but also tells how positive or negative a sentiment is.</a:t>
          </a:r>
        </a:p>
      </dsp:txBody>
      <dsp:txXfrm>
        <a:off x="1286984" y="4180720"/>
        <a:ext cx="4539949" cy="11142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Categorize positive, negative, or neutral sentiments as distinct sets dependent upon training set’s “selected_text” column and associated dataset.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2.jpeg"/><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2"/>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2"/>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2"/>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2"/>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2"/>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74-2E90-AF3C-FC43-5D2926D74F15}"/>
              </a:ext>
            </a:extLst>
          </p:cNvPr>
          <p:cNvSpPr>
            <a:spLocks noGrp="1"/>
          </p:cNvSpPr>
          <p:nvPr>
            <p:ph type="title"/>
          </p:nvPr>
        </p:nvSpPr>
        <p:spPr/>
        <p:txBody>
          <a:bodyPr/>
          <a:lstStyle/>
          <a:p>
            <a:r>
              <a:rPr lang="en-US" dirty="0"/>
              <a:t>“p-hacking” Example</a:t>
            </a:r>
          </a:p>
        </p:txBody>
      </p:sp>
      <p:sp>
        <p:nvSpPr>
          <p:cNvPr id="3" name="Content Placeholder 2">
            <a:extLst>
              <a:ext uri="{FF2B5EF4-FFF2-40B4-BE49-F238E27FC236}">
                <a16:creationId xmlns:a16="http://schemas.microsoft.com/office/drawing/2014/main" id="{55A24D27-6CBB-6D35-58D1-8A56C3E95C41}"/>
              </a:ext>
            </a:extLst>
          </p:cNvPr>
          <p:cNvSpPr>
            <a:spLocks noGrp="1"/>
          </p:cNvSpPr>
          <p:nvPr>
            <p:ph idx="1"/>
          </p:nvPr>
        </p:nvSpPr>
        <p:spPr/>
        <p:txBody>
          <a:bodyPr/>
          <a:lstStyle/>
          <a:p>
            <a:r>
              <a:rPr lang="en-US" dirty="0"/>
              <a:t>Training Dataset</a:t>
            </a:r>
          </a:p>
          <a:p>
            <a:pPr marL="0" indent="0">
              <a:buNone/>
            </a:pPr>
            <a:endParaRPr lang="en-US" dirty="0"/>
          </a:p>
          <a:p>
            <a:pPr marL="0" indent="0">
              <a:buNone/>
            </a:pPr>
            <a:endParaRPr lang="en-US" dirty="0"/>
          </a:p>
          <a:p>
            <a:r>
              <a:rPr lang="en-US" dirty="0"/>
              <a:t>Neutral words = “I’d”, “have”, “responded”, “if”, “I”, “were”, “going”</a:t>
            </a:r>
          </a:p>
          <a:p>
            <a:pPr marL="0" indent="0">
              <a:buNone/>
            </a:pPr>
            <a:endParaRPr lang="en-US" dirty="0"/>
          </a:p>
        </p:txBody>
      </p:sp>
      <p:graphicFrame>
        <p:nvGraphicFramePr>
          <p:cNvPr id="4" name="Table 4">
            <a:extLst>
              <a:ext uri="{FF2B5EF4-FFF2-40B4-BE49-F238E27FC236}">
                <a16:creationId xmlns:a16="http://schemas.microsoft.com/office/drawing/2014/main" id="{7F1460CE-DCFE-CD6A-2E9E-49A37A90675C}"/>
              </a:ext>
            </a:extLst>
          </p:cNvPr>
          <p:cNvGraphicFramePr>
            <a:graphicFrameLocks noGrp="1"/>
          </p:cNvGraphicFramePr>
          <p:nvPr>
            <p:extLst>
              <p:ext uri="{D42A27DB-BD31-4B8C-83A1-F6EECF244321}">
                <p14:modId xmlns:p14="http://schemas.microsoft.com/office/powerpoint/2010/main" val="187152165"/>
              </p:ext>
            </p:extLst>
          </p:nvPr>
        </p:nvGraphicFramePr>
        <p:xfrm>
          <a:off x="1175473" y="256004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48329861"/>
                    </a:ext>
                  </a:extLst>
                </a:gridCol>
                <a:gridCol w="4064000">
                  <a:extLst>
                    <a:ext uri="{9D8B030D-6E8A-4147-A177-3AD203B41FA5}">
                      <a16:colId xmlns:a16="http://schemas.microsoft.com/office/drawing/2014/main" val="401219226"/>
                    </a:ext>
                  </a:extLst>
                </a:gridCol>
              </a:tblGrid>
              <a:tr h="370840">
                <a:tc>
                  <a:txBody>
                    <a:bodyPr/>
                    <a:lstStyle/>
                    <a:p>
                      <a:r>
                        <a:rPr lang="en-US" dirty="0" err="1"/>
                        <a:t>selected_text</a:t>
                      </a:r>
                      <a:endParaRPr lang="en-US" dirty="0"/>
                    </a:p>
                  </a:txBody>
                  <a:tcPr/>
                </a:tc>
                <a:tc>
                  <a:txBody>
                    <a:bodyPr/>
                    <a:lstStyle/>
                    <a:p>
                      <a:r>
                        <a:rPr lang="en-US" dirty="0"/>
                        <a:t>Sentiment</a:t>
                      </a:r>
                    </a:p>
                  </a:txBody>
                  <a:tcPr/>
                </a:tc>
                <a:extLst>
                  <a:ext uri="{0D108BD9-81ED-4DB2-BD59-A6C34878D82A}">
                    <a16:rowId xmlns:a16="http://schemas.microsoft.com/office/drawing/2014/main" val="2238277828"/>
                  </a:ext>
                </a:extLst>
              </a:tr>
              <a:tr h="370840">
                <a:tc>
                  <a:txBody>
                    <a:bodyPr/>
                    <a:lstStyle/>
                    <a:p>
                      <a:r>
                        <a:rPr lang="en-US" dirty="0"/>
                        <a:t>I’d have responded, if I were going</a:t>
                      </a:r>
                    </a:p>
                  </a:txBody>
                  <a:tcPr/>
                </a:tc>
                <a:tc>
                  <a:txBody>
                    <a:bodyPr/>
                    <a:lstStyle/>
                    <a:p>
                      <a:r>
                        <a:rPr lang="en-US" dirty="0"/>
                        <a:t>neutral</a:t>
                      </a:r>
                    </a:p>
                  </a:txBody>
                  <a:tcPr/>
                </a:tc>
                <a:extLst>
                  <a:ext uri="{0D108BD9-81ED-4DB2-BD59-A6C34878D82A}">
                    <a16:rowId xmlns:a16="http://schemas.microsoft.com/office/drawing/2014/main" val="3539494129"/>
                  </a:ext>
                </a:extLst>
              </a:tr>
            </a:tbl>
          </a:graphicData>
        </a:graphic>
      </p:graphicFrame>
    </p:spTree>
    <p:extLst>
      <p:ext uri="{BB962C8B-B14F-4D97-AF65-F5344CB8AC3E}">
        <p14:creationId xmlns:p14="http://schemas.microsoft.com/office/powerpoint/2010/main" val="18241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3334622272"/>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38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91919687"/>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516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790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34685275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2">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a:solidFill>
                  <a:srgbClr val="FFFFFF"/>
                </a:solidFill>
              </a:rPr>
              <a:t>VADER and Afinn models produced the best results a model that is a hybrid of the two would likely improve classification accuracy</a:t>
            </a:r>
          </a:p>
          <a:p>
            <a:pPr>
              <a:lnSpc>
                <a:spcPct val="100000"/>
              </a:lnSpc>
            </a:pPr>
            <a:r>
              <a:rPr lang="en-US" sz="1300">
                <a:solidFill>
                  <a:srgbClr val="FFFFFF"/>
                </a:solidFill>
              </a:rPr>
              <a:t>Being able to accurately classify tweets into sentiment buckets could impact the world as large</a:t>
            </a:r>
          </a:p>
          <a:p>
            <a:pPr lvl="1">
              <a:lnSpc>
                <a:spcPct val="100000"/>
              </a:lnSpc>
            </a:pPr>
            <a:r>
              <a:rPr lang="en-US" sz="1300">
                <a:solidFill>
                  <a:srgbClr val="FFFFFF"/>
                </a:solidFill>
              </a:rPr>
              <a:t>Security agencies can now be able to identify sentiments amongst tweets and weed out users whose negative tweets can lead to events like insurrections, election fraud, etc.</a:t>
            </a:r>
          </a:p>
          <a:p>
            <a:pPr lvl="1">
              <a:lnSpc>
                <a:spcPct val="100000"/>
              </a:lnSpc>
            </a:pPr>
            <a:r>
              <a:rPr lang="en-US" sz="1300">
                <a:solidFill>
                  <a:srgbClr val="FFFFFF"/>
                </a:solidFill>
              </a:rPr>
              <a:t>Brands can better gain an understanding of consumer sentiment</a:t>
            </a:r>
          </a:p>
          <a:p>
            <a:pPr lvl="1">
              <a:lnSpc>
                <a:spcPct val="100000"/>
              </a:lnSpc>
            </a:pPr>
            <a:r>
              <a:rPr lang="en-US" sz="1300">
                <a:solidFill>
                  <a:srgbClr val="FFFFFF"/>
                </a:solidFill>
              </a:rPr>
              <a:t>Can help schools proactively identify when students are engaging in/victims of cyberbullying</a:t>
            </a:r>
          </a:p>
          <a:p>
            <a:pPr lvl="1">
              <a:lnSpc>
                <a:spcPct val="100000"/>
              </a:lnSpc>
            </a:pPr>
            <a:r>
              <a:rPr lang="en-US" sz="1300">
                <a:solidFill>
                  <a:srgbClr val="FFFFFF"/>
                </a:solidFill>
              </a:rPr>
              <a:t>Can help nations see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Questions?</a:t>
            </a:r>
          </a:p>
        </p:txBody>
      </p:sp>
    </p:spTree>
    <p:extLst>
      <p:ext uri="{BB962C8B-B14F-4D97-AF65-F5344CB8AC3E}">
        <p14:creationId xmlns:p14="http://schemas.microsoft.com/office/powerpoint/2010/main" val="3390562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References</a:t>
            </a:r>
          </a:p>
        </p:txBody>
      </p:sp>
    </p:spTree>
    <p:extLst>
      <p:ext uri="{BB962C8B-B14F-4D97-AF65-F5344CB8AC3E}">
        <p14:creationId xmlns:p14="http://schemas.microsoft.com/office/powerpoint/2010/main" val="934015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a:solidFill>
                  <a:srgbClr val="FFFFFF"/>
                </a:solidFill>
              </a:rPr>
              <a:t>Given a testing and training set, we ran NLP on a series of tweets to categorize their sentiments as bad, good, or neutral. We then use the testing dataset to see how efficient the NLP classifier is from there and tune the algorithm and compared different sentiment analysis models.</a:t>
            </a:r>
            <a:br>
              <a:rPr lang="en-US" sz="1700">
                <a:solidFill>
                  <a:srgbClr val="FFFFFF"/>
                </a:solidFill>
              </a:rPr>
            </a:br>
            <a:endParaRPr lang="en-US" sz="170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Negative</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2"/>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4877</TotalTime>
  <Words>1391</Words>
  <Application>Microsoft Macintosh PowerPoint</Application>
  <PresentationFormat>Widescreen</PresentationFormat>
  <Paragraphs>182</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Avenir Next LT Pro</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Example</vt:lpstr>
      <vt:lpstr>“p-Hacking” Results</vt:lpstr>
      <vt:lpstr>“p-Hacking” Results</vt:lpstr>
      <vt:lpstr>Afinn Model</vt:lpstr>
      <vt:lpstr>Afinn Example</vt:lpstr>
      <vt:lpstr>Results from Afinn Model</vt:lpstr>
      <vt:lpstr>Flair Model</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71</cp:revision>
  <dcterms:created xsi:type="dcterms:W3CDTF">2022-06-08T18:43:30Z</dcterms:created>
  <dcterms:modified xsi:type="dcterms:W3CDTF">2022-06-13T21:32:59Z</dcterms:modified>
</cp:coreProperties>
</file>